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3" r:id="rId2"/>
    <p:sldId id="285" r:id="rId3"/>
    <p:sldId id="295" r:id="rId4"/>
    <p:sldId id="288" r:id="rId5"/>
    <p:sldId id="289" r:id="rId6"/>
    <p:sldId id="290" r:id="rId7"/>
    <p:sldId id="291" r:id="rId8"/>
    <p:sldId id="292" r:id="rId9"/>
    <p:sldId id="287" r:id="rId10"/>
    <p:sldId id="293" r:id="rId11"/>
    <p:sldId id="294" r:id="rId12"/>
    <p:sldId id="296" r:id="rId13"/>
    <p:sldId id="297" r:id="rId14"/>
    <p:sldId id="298" r:id="rId15"/>
    <p:sldId id="299" r:id="rId16"/>
    <p:sldId id="317" r:id="rId17"/>
    <p:sldId id="319" r:id="rId18"/>
    <p:sldId id="318" r:id="rId19"/>
    <p:sldId id="320" r:id="rId20"/>
    <p:sldId id="321" r:id="rId21"/>
    <p:sldId id="323" r:id="rId22"/>
    <p:sldId id="322" r:id="rId23"/>
    <p:sldId id="324" r:id="rId24"/>
    <p:sldId id="325" r:id="rId25"/>
    <p:sldId id="326" r:id="rId26"/>
    <p:sldId id="328" r:id="rId27"/>
    <p:sldId id="329" r:id="rId28"/>
    <p:sldId id="331" r:id="rId29"/>
    <p:sldId id="415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A5"/>
    <a:srgbClr val="FFF67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/>
    <p:restoredTop sz="94718"/>
  </p:normalViewPr>
  <p:slideViewPr>
    <p:cSldViewPr>
      <p:cViewPr varScale="1">
        <p:scale>
          <a:sx n="137" d="100"/>
          <a:sy n="137" d="100"/>
        </p:scale>
        <p:origin x="139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3E90A2B-5611-E640-845A-CAD59EB25B5F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9F97BD-04D5-3A45-8A2A-BF3643AD7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43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072B861-9097-F049-A736-FB02C8FAE4F0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noProof="0"/>
              <a:t>Click to edit Master text styles</a:t>
            </a:r>
          </a:p>
          <a:p>
            <a:pPr lvl="1"/>
            <a:r>
              <a:rPr lang="fr-CH" noProof="0"/>
              <a:t>Second level</a:t>
            </a:r>
          </a:p>
          <a:p>
            <a:pPr lvl="2"/>
            <a:r>
              <a:rPr lang="fr-CH" noProof="0"/>
              <a:t>Third level</a:t>
            </a:r>
          </a:p>
          <a:p>
            <a:pPr lvl="3"/>
            <a:r>
              <a:rPr lang="fr-CH" noProof="0"/>
              <a:t>Fourth level</a:t>
            </a:r>
          </a:p>
          <a:p>
            <a:pPr lvl="4"/>
            <a:r>
              <a:rPr lang="fr-CH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EEC096B-21AE-8844-AFC3-6CEC28DD8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70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H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86AC31-832E-2845-9440-766C94AAFB1F}" type="slidenum">
              <a:rPr 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0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6FAE8E1-CD2A-C947-B0F0-66BFA7F84CAF}" type="slidenum">
              <a:rPr lang="en-US" sz="1200">
                <a:cs typeface="Arial" charset="0"/>
              </a:rPr>
              <a:pPr eaLnBrk="1" hangingPunct="1"/>
              <a:t>18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47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DCE7DCA-2EC9-6A42-993C-366C95A58C97}" type="slidenum">
              <a:rPr lang="en-US" sz="1200">
                <a:cs typeface="Arial" charset="0"/>
              </a:rPr>
              <a:pPr eaLnBrk="1" hangingPunct="1"/>
              <a:t>19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052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5BF6EE0-F215-8B46-AD29-8A9175C454AE}" type="slidenum">
              <a:rPr lang="en-US" sz="1200">
                <a:cs typeface="Arial" charset="0"/>
              </a:rPr>
              <a:pPr eaLnBrk="1" hangingPunct="1"/>
              <a:t>20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576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A0C5139-F78B-7A43-84BE-BAC57C492821}" type="slidenum">
              <a:rPr lang="en-US" sz="1200">
                <a:cs typeface="Arial" charset="0"/>
              </a:rPr>
              <a:pPr eaLnBrk="1" hangingPunct="1"/>
              <a:t>21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4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F2DD000-A311-C242-AF80-A830BD5E5C22}" type="slidenum">
              <a:rPr lang="en-US" sz="1200">
                <a:cs typeface="Arial" charset="0"/>
              </a:rPr>
              <a:pPr eaLnBrk="1" hangingPunct="1"/>
              <a:t>22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342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C248952-E6C9-F844-92F6-E8905CF23BD2}" type="slidenum">
              <a:rPr lang="en-US" sz="1200">
                <a:cs typeface="Arial" charset="0"/>
              </a:rPr>
              <a:pPr eaLnBrk="1" hangingPunct="1"/>
              <a:t>23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31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4AC90F3-9904-9349-B031-9448BC4AF11E}" type="slidenum">
              <a:rPr lang="en-US" sz="1200">
                <a:cs typeface="Arial" charset="0"/>
              </a:rPr>
              <a:pPr eaLnBrk="1" hangingPunct="1"/>
              <a:t>24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71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F8ACCEE-0B2E-5949-9A92-0BCF5E5BC96B}" type="slidenum">
              <a:rPr lang="en-US" sz="1200">
                <a:cs typeface="Arial" charset="0"/>
              </a:rPr>
              <a:pPr eaLnBrk="1" hangingPunct="1"/>
              <a:t>25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1642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C42AADE6-2DC9-3D44-848C-4F9212B608D2}" type="slidenum">
              <a:rPr lang="en-US" sz="1200">
                <a:cs typeface="Arial" charset="0"/>
              </a:rPr>
              <a:pPr eaLnBrk="1" hangingPunct="1"/>
              <a:t>26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488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D0FB181-CFA9-684D-8A14-166B840D52D9}" type="slidenum">
              <a:rPr lang="en-US" sz="1200">
                <a:cs typeface="Arial" charset="0"/>
              </a:rPr>
              <a:pPr eaLnBrk="1" hangingPunct="1"/>
              <a:t>27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06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06DE111-1D21-C544-9FDF-01D6004E7B61}" type="slidenum">
              <a:rPr lang="en-US" sz="1200">
                <a:cs typeface="Arial" charset="0"/>
              </a:rPr>
              <a:pPr eaLnBrk="1" hangingPunct="1"/>
              <a:t>10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53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61F3432F-7D5D-2C4C-85EF-C4DB149782DA}" type="slidenum">
              <a:rPr lang="en-US" sz="1200">
                <a:cs typeface="Arial" charset="0"/>
              </a:rPr>
              <a:pPr eaLnBrk="1" hangingPunct="1"/>
              <a:t>28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9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BDB62F9-D135-F442-981E-C473147D87B9}" type="slidenum">
              <a:rPr lang="en-US" sz="1200">
                <a:cs typeface="Arial" charset="0"/>
              </a:rPr>
              <a:pPr eaLnBrk="1" hangingPunct="1"/>
              <a:t>11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97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75B0E690-312A-7843-B44B-62396C288F2E}" type="slidenum">
              <a:rPr lang="en-US" sz="1200">
                <a:cs typeface="Arial" charset="0"/>
              </a:rPr>
              <a:pPr eaLnBrk="1" hangingPunct="1"/>
              <a:t>12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203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D13DABB-EBBE-C340-BDB9-E5A0DA53370C}" type="slidenum">
              <a:rPr lang="en-US" sz="1200">
                <a:cs typeface="Arial" charset="0"/>
              </a:rPr>
              <a:pPr eaLnBrk="1" hangingPunct="1"/>
              <a:t>13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315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7EF9C41-E281-A243-AB36-A000907851A4}" type="slidenum">
              <a:rPr lang="en-US" sz="1200">
                <a:cs typeface="Arial" charset="0"/>
              </a:rPr>
              <a:pPr eaLnBrk="1" hangingPunct="1"/>
              <a:t>14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030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FC8BCF57-25E7-4C43-A108-DE6052324648}" type="slidenum">
              <a:rPr lang="en-US" sz="1200">
                <a:cs typeface="Arial" charset="0"/>
              </a:rPr>
              <a:pPr eaLnBrk="1" hangingPunct="1"/>
              <a:t>15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044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51617A9-D23D-1C4E-A444-65AAB03AF557}" type="slidenum">
              <a:rPr lang="en-US" sz="1200">
                <a:cs typeface="Arial" charset="0"/>
              </a:rPr>
              <a:pPr eaLnBrk="1" hangingPunct="1"/>
              <a:t>16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86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87A481C-993A-4544-8879-7046801BD01F}" type="slidenum">
              <a:rPr lang="en-US" sz="1200">
                <a:cs typeface="Arial" charset="0"/>
              </a:rPr>
              <a:pPr eaLnBrk="1" hangingPunct="1"/>
              <a:t>17</a:t>
            </a:fld>
            <a:endParaRPr lang="en-US" sz="12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78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1EA6-7EAA-004A-8804-B5889F9FF15A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2161F-873E-F94B-9DE4-DFED8BB0D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3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B069-DD2B-654C-984B-F9B2E25380A3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E0727-1100-154F-B7EF-A127701E4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3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C91D-C67E-AD4C-AA14-E21F0B03AC88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5010F-5376-6B48-B5E8-DDFC012EF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2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517C-F311-CA45-B0B5-11471A6AF48C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29ED0-8808-0E48-91A2-23F7F63DD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CCA6-86D0-6649-9957-3F8CB6AE2CF1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88807-B1A9-CF4E-AEF6-A3290A914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E114-2C80-2147-9EC1-999498ECA118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488D9-DAC1-7B4B-B54B-21C29CACA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3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2EA9B-CDD0-8643-A57E-A9A69317E06F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F45E-9ADA-744D-9FE4-A7779E454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91BD-1FB6-7D47-8940-A103BFDDC4E8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1C97A-E2B2-D44E-B081-6ABF1FA4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EFC4E-F881-5A4C-AD7D-780C24DCF616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827-F61C-E541-BA9E-994E8C97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34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995B0-5DAA-E245-8A42-714CA6E1C0DB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9FE8-CC2D-814C-9406-094812CF7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3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DC89D-2554-9D4E-BEEB-452137BDE096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2C28E-CD37-7C41-9AA8-EE050F5D0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1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C26CE93A-362E-014A-AC01-EEFC6A416F7D}" type="datetimeFigureOut">
              <a:rPr lang="en-US"/>
              <a:pPr>
                <a:defRPr/>
              </a:pPr>
              <a:t>2/5/25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B9ABC5E5-4763-F943-A155-9FA8FC036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arhad.Rachidi@epfl.c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emcwww.epfl.ch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8.emf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6.emf"/><Relationship Id="rId1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5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1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6.emf"/><Relationship Id="rId3" Type="http://schemas.openxmlformats.org/officeDocument/2006/relationships/image" Target="../media/image5.png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23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5.emf"/><Relationship Id="rId5" Type="http://schemas.openxmlformats.org/officeDocument/2006/relationships/image" Target="../media/image22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1.emf"/><Relationship Id="rId3" Type="http://schemas.openxmlformats.org/officeDocument/2006/relationships/image" Target="../media/image5.png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2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38.bin"/><Relationship Id="rId3" Type="http://schemas.openxmlformats.org/officeDocument/2006/relationships/image" Target="../media/image35.png"/><Relationship Id="rId7" Type="http://schemas.openxmlformats.org/officeDocument/2006/relationships/image" Target="../media/image37.e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40.emf"/><Relationship Id="rId2" Type="http://schemas.openxmlformats.org/officeDocument/2006/relationships/notesSlide" Target="../notesSlides/notesSlide15.xml"/><Relationship Id="rId16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9.emf"/><Relationship Id="rId5" Type="http://schemas.openxmlformats.org/officeDocument/2006/relationships/image" Target="../media/image36.e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1.e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8.emf"/><Relationship Id="rId14" Type="http://schemas.openxmlformats.org/officeDocument/2006/relationships/oleObject" Target="../embeddings/oleObject36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35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4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4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52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760413" y="1447800"/>
            <a:ext cx="7556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/>
            <a:r>
              <a:rPr lang="en-US" sz="3200" dirty="0">
                <a:latin typeface="Calibri" charset="0"/>
              </a:rPr>
              <a:t>Electromagnetic Crosstalk: 3-conductor Line</a:t>
            </a: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0" y="2492375"/>
            <a:ext cx="9144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fr-CH" sz="1600" dirty="0">
              <a:cs typeface="Calibri" charset="0"/>
            </a:endParaRPr>
          </a:p>
          <a:p>
            <a:pPr algn="ctr"/>
            <a:r>
              <a:rPr lang="fr-CH" sz="1600" b="1" dirty="0">
                <a:cs typeface="Calibri" charset="0"/>
              </a:rPr>
              <a:t>Farhad Rachidi</a:t>
            </a:r>
          </a:p>
          <a:p>
            <a:pPr algn="ctr"/>
            <a:r>
              <a:rPr lang="en-US" sz="1600" dirty="0">
                <a:cs typeface="Calibri" charset="0"/>
              </a:rPr>
              <a:t>Swiss Federal Institute of Technology (EPFL</a:t>
            </a:r>
            <a:r>
              <a:rPr lang="fr-CH" sz="1600" dirty="0">
                <a:cs typeface="Calibri" charset="0"/>
              </a:rPr>
              <a:t>)</a:t>
            </a:r>
          </a:p>
          <a:p>
            <a:pPr algn="ctr"/>
            <a:r>
              <a:rPr lang="fr-CH" sz="1600" dirty="0">
                <a:cs typeface="Calibri" charset="0"/>
              </a:rPr>
              <a:t>EMC Laboratory</a:t>
            </a:r>
          </a:p>
          <a:p>
            <a:pPr algn="ctr"/>
            <a:r>
              <a:rPr lang="en-US" sz="1600" dirty="0">
                <a:cs typeface="Calibri" charset="0"/>
                <a:hlinkClick r:id="rId3"/>
              </a:rPr>
              <a:t>Farhad.Rachidi@epfl.ch</a:t>
            </a:r>
            <a:r>
              <a:rPr lang="en-US" sz="1600" dirty="0">
                <a:cs typeface="Calibri" charset="0"/>
              </a:rPr>
              <a:t> </a:t>
            </a:r>
          </a:p>
          <a:p>
            <a:pPr algn="ctr"/>
            <a:r>
              <a:rPr lang="en-US" sz="1600" dirty="0">
                <a:cs typeface="Calibri" charset="0"/>
                <a:hlinkClick r:id="rId4"/>
              </a:rPr>
              <a:t>http://emc.epfl.ch</a:t>
            </a:r>
            <a:r>
              <a:rPr lang="en-US" sz="1600" dirty="0">
                <a:cs typeface="Calibri" charset="0"/>
              </a:rPr>
              <a:t> </a:t>
            </a:r>
          </a:p>
          <a:p>
            <a:pPr algn="ctr"/>
            <a:endParaRPr lang="en-US" sz="1600" dirty="0">
              <a:cs typeface="Calibri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F472B7-8001-C6AB-5762-584E828D5A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5777" y="4295775"/>
            <a:ext cx="2152445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1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 Section of Typical Three-Conductor Transmission Lines Composed of </a:t>
            </a:r>
            <a:r>
              <a:rPr lang="en-US" sz="3200" i="1" kern="0" dirty="0">
                <a:solidFill>
                  <a:srgbClr val="FF0000"/>
                </a:solidFill>
                <a:cs typeface="Arial" charset="0"/>
              </a:rPr>
              <a:t>PCB Lands</a:t>
            </a:r>
          </a:p>
        </p:txBody>
      </p:sp>
      <p:pic>
        <p:nvPicPr>
          <p:cNvPr id="10957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467600" cy="385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1775" y="5105400"/>
            <a:ext cx="1793875" cy="369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Coupled </a:t>
            </a:r>
            <a:r>
              <a:rPr lang="en-US" dirty="0" err="1">
                <a:solidFill>
                  <a:srgbClr val="FF0000"/>
                </a:solidFill>
              </a:rPr>
              <a:t>Stripline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43000" y="3657600"/>
            <a:ext cx="1143000" cy="14478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65963" y="5105400"/>
            <a:ext cx="1985962" cy="369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Coupled </a:t>
            </a:r>
            <a:r>
              <a:rPr lang="en-US" dirty="0" err="1">
                <a:solidFill>
                  <a:srgbClr val="FF0000"/>
                </a:solidFill>
              </a:rPr>
              <a:t>Microstrip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934200" y="3733800"/>
            <a:ext cx="1139825" cy="13716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06563" y="6324600"/>
            <a:ext cx="1428750" cy="36988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Ordinary PCB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435225" y="5638800"/>
            <a:ext cx="1908175" cy="6858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19" grpId="1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Per-Unit Length Equivalent Circuit for a 3-Conductor Transmission Line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116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75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70338" y="1219200"/>
            <a:ext cx="1557337" cy="338138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Self-inductances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3810000" y="1557338"/>
            <a:ext cx="939800" cy="358775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2"/>
          </p:cNvCxnSpPr>
          <p:nvPr/>
        </p:nvCxnSpPr>
        <p:spPr>
          <a:xfrm flipH="1">
            <a:off x="3733800" y="1557338"/>
            <a:ext cx="1016000" cy="1273175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66738" y="1828800"/>
            <a:ext cx="1104900" cy="58420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Mutual</a:t>
            </a:r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inductance</a:t>
            </a: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1671638" y="2120900"/>
            <a:ext cx="1604962" cy="4699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Per-Unit Length Equivalent Circuit for a 3-Conductor Transmission Line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136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75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62800" y="2971800"/>
            <a:ext cx="1622425" cy="338138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Self-capacitances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648200" y="3124200"/>
            <a:ext cx="2514600" cy="4572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flipH="1">
            <a:off x="5562600" y="3141663"/>
            <a:ext cx="1600200" cy="5588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3400" y="1828800"/>
            <a:ext cx="1173163" cy="58420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Mutual</a:t>
            </a:r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capacitance</a:t>
            </a:r>
          </a:p>
        </p:txBody>
      </p:sp>
      <p:cxnSp>
        <p:nvCxnSpPr>
          <p:cNvPr id="24" name="Straight Arrow Connector 23"/>
          <p:cNvCxnSpPr>
            <a:stCxn id="23" idx="3"/>
          </p:cNvCxnSpPr>
          <p:nvPr/>
        </p:nvCxnSpPr>
        <p:spPr>
          <a:xfrm>
            <a:off x="1706563" y="2120900"/>
            <a:ext cx="2408237" cy="6223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157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57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5715" name="Object 7"/>
          <p:cNvGraphicFramePr>
            <a:graphicFrameLocks noChangeAspect="1"/>
          </p:cNvGraphicFramePr>
          <p:nvPr/>
        </p:nvGraphicFramePr>
        <p:xfrm>
          <a:off x="762000" y="1981200"/>
          <a:ext cx="42672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10000" imgH="482600" progId="Equation.3">
                  <p:embed/>
                </p:oleObj>
              </mc:Choice>
              <mc:Fallback>
                <p:oleObj name="Equation" r:id="rId4" imgW="38100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42672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6" name="Object 7"/>
          <p:cNvGraphicFramePr>
            <a:graphicFrameLocks noChangeAspect="1"/>
          </p:cNvGraphicFramePr>
          <p:nvPr/>
        </p:nvGraphicFramePr>
        <p:xfrm>
          <a:off x="762000" y="2743200"/>
          <a:ext cx="42957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35400" imgH="469900" progId="Equation.DSMT4">
                  <p:embed/>
                </p:oleObj>
              </mc:Choice>
              <mc:Fallback>
                <p:oleObj name="Equation" r:id="rId6" imgW="38354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42957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17" name="TextBox 2"/>
          <p:cNvSpPr txBox="1">
            <a:spLocks noChangeArrowheads="1"/>
          </p:cNvSpPr>
          <p:nvPr/>
        </p:nvSpPr>
        <p:spPr bwMode="auto">
          <a:xfrm>
            <a:off x="609600" y="1447800"/>
            <a:ext cx="333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Writing the Kirchhoff voltage law:</a:t>
            </a:r>
          </a:p>
        </p:txBody>
      </p:sp>
      <p:sp>
        <p:nvSpPr>
          <p:cNvPr id="103430" name="TextBox 13"/>
          <p:cNvSpPr txBox="1">
            <a:spLocks noChangeArrowheads="1"/>
          </p:cNvSpPr>
          <p:nvPr/>
        </p:nvSpPr>
        <p:spPr bwMode="auto">
          <a:xfrm>
            <a:off x="762000" y="3657600"/>
            <a:ext cx="3016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And the Kirchhoff current law:</a:t>
            </a:r>
          </a:p>
        </p:txBody>
      </p:sp>
      <p:graphicFrame>
        <p:nvGraphicFramePr>
          <p:cNvPr id="103431" name="Object 7"/>
          <p:cNvGraphicFramePr>
            <a:graphicFrameLocks noChangeAspect="1"/>
          </p:cNvGraphicFramePr>
          <p:nvPr/>
        </p:nvGraphicFramePr>
        <p:xfrm>
          <a:off x="609600" y="4114800"/>
          <a:ext cx="64150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27700" imgH="508000" progId="Equation.DSMT4">
                  <p:embed/>
                </p:oleObj>
              </mc:Choice>
              <mc:Fallback>
                <p:oleObj name="Equation" r:id="rId8" imgW="57277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114800"/>
                        <a:ext cx="64150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2" name="Object 7"/>
          <p:cNvGraphicFramePr>
            <a:graphicFrameLocks noChangeAspect="1"/>
          </p:cNvGraphicFramePr>
          <p:nvPr/>
        </p:nvGraphicFramePr>
        <p:xfrm>
          <a:off x="609600" y="4800600"/>
          <a:ext cx="64150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727700" imgH="508000" progId="Equation.3">
                  <p:embed/>
                </p:oleObj>
              </mc:Choice>
              <mc:Fallback>
                <p:oleObj name="Equation" r:id="rId10" imgW="5727700" imgH="508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0600"/>
                        <a:ext cx="64150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3" name="TextBox 17"/>
          <p:cNvSpPr txBox="1">
            <a:spLocks noChangeArrowheads="1"/>
          </p:cNvSpPr>
          <p:nvPr/>
        </p:nvSpPr>
        <p:spPr bwMode="auto">
          <a:xfrm>
            <a:off x="685800" y="5638800"/>
            <a:ext cx="8226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Dividing both sides by Δ</a:t>
            </a:r>
            <a:r>
              <a:rPr lang="en-US" sz="1800" i="1"/>
              <a:t>z</a:t>
            </a:r>
            <a:r>
              <a:rPr lang="en-US" sz="1800"/>
              <a:t> and letting Δ</a:t>
            </a:r>
            <a:r>
              <a:rPr lang="en-US" sz="1800" i="1"/>
              <a:t>z</a:t>
            </a:r>
            <a:r>
              <a:rPr lang="en-US" sz="1400">
                <a:latin typeface="Wingdings" charset="0"/>
                <a:cs typeface="Wingdings" charset="0"/>
                <a:sym typeface="Wingdings" charset="0"/>
              </a:rPr>
              <a:t></a:t>
            </a:r>
            <a:r>
              <a:rPr lang="en-US" sz="1800">
                <a:sym typeface="Wingdings" charset="0"/>
              </a:rPr>
              <a:t>0</a:t>
            </a:r>
            <a:r>
              <a:rPr lang="en-US" sz="1800"/>
              <a:t> gives the multiconductor transmission line </a:t>
            </a:r>
          </a:p>
          <a:p>
            <a:pPr eaLnBrk="1" hangingPunct="1"/>
            <a:r>
              <a:rPr lang="en-US" sz="1800"/>
              <a:t>(MTL) equations (see next slide)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1776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57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7763" name="Object 7"/>
          <p:cNvGraphicFramePr>
            <a:graphicFrameLocks noChangeAspect="1"/>
          </p:cNvGraphicFramePr>
          <p:nvPr/>
        </p:nvGraphicFramePr>
        <p:xfrm>
          <a:off x="1277938" y="1911350"/>
          <a:ext cx="29305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200" imgH="469900" progId="Equation.DSMT4">
                  <p:embed/>
                </p:oleObj>
              </mc:Choice>
              <mc:Fallback>
                <p:oleObj name="Equation" r:id="rId4" imgW="26162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8" y="1911350"/>
                        <a:ext cx="29305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4" name="TextBox 2"/>
          <p:cNvSpPr txBox="1">
            <a:spLocks noChangeArrowheads="1"/>
          </p:cNvSpPr>
          <p:nvPr/>
        </p:nvSpPr>
        <p:spPr bwMode="auto">
          <a:xfrm>
            <a:off x="609600" y="1371600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MTL equations:</a:t>
            </a:r>
          </a:p>
        </p:txBody>
      </p:sp>
      <p:sp>
        <p:nvSpPr>
          <p:cNvPr id="117765" name="TextBox 13"/>
          <p:cNvSpPr txBox="1">
            <a:spLocks noChangeArrowheads="1"/>
          </p:cNvSpPr>
          <p:nvPr/>
        </p:nvSpPr>
        <p:spPr bwMode="auto">
          <a:xfrm>
            <a:off x="762000" y="3276600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and:</a:t>
            </a:r>
          </a:p>
        </p:txBody>
      </p:sp>
      <p:graphicFrame>
        <p:nvGraphicFramePr>
          <p:cNvPr id="117766" name="Object 7"/>
          <p:cNvGraphicFramePr>
            <a:graphicFrameLocks noChangeAspect="1"/>
          </p:cNvGraphicFramePr>
          <p:nvPr/>
        </p:nvGraphicFramePr>
        <p:xfrm>
          <a:off x="1317625" y="2584450"/>
          <a:ext cx="2887663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78100" imgH="482600" progId="Equation.3">
                  <p:embed/>
                </p:oleObj>
              </mc:Choice>
              <mc:Fallback>
                <p:oleObj name="Equation" r:id="rId6" imgW="25781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2584450"/>
                        <a:ext cx="2887663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/>
        </p:nvGraphicFramePr>
        <p:xfrm>
          <a:off x="1219200" y="3886200"/>
          <a:ext cx="34988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24200" imgH="482600" progId="Equation.3">
                  <p:embed/>
                </p:oleObj>
              </mc:Choice>
              <mc:Fallback>
                <p:oleObj name="Equation" r:id="rId8" imgW="3124200" imgH="482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86200"/>
                        <a:ext cx="34988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68" name="Object 7"/>
          <p:cNvGraphicFramePr>
            <a:graphicFrameLocks noChangeAspect="1"/>
          </p:cNvGraphicFramePr>
          <p:nvPr/>
        </p:nvGraphicFramePr>
        <p:xfrm>
          <a:off x="1290638" y="4654550"/>
          <a:ext cx="33559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97200" imgH="469900" progId="Equation.DSMT4">
                  <p:embed/>
                </p:oleObj>
              </mc:Choice>
              <mc:Fallback>
                <p:oleObj name="Equation" r:id="rId10" imgW="29972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4654550"/>
                        <a:ext cx="33559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67400" y="3962400"/>
            <a:ext cx="3124200" cy="10779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These are coupled partial differential equations. They can be written compactly in matrix form (see next slide).</a:t>
            </a:r>
          </a:p>
        </p:txBody>
      </p:sp>
      <p:cxnSp>
        <p:nvCxnSpPr>
          <p:cNvPr id="19" name="Straight Arrow Connector 18"/>
          <p:cNvCxnSpPr>
            <a:stCxn id="6" idx="1"/>
          </p:cNvCxnSpPr>
          <p:nvPr/>
        </p:nvCxnSpPr>
        <p:spPr>
          <a:xfrm flipH="1" flipV="1">
            <a:off x="4724400" y="2667000"/>
            <a:ext cx="1143000" cy="1833563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>
            <a:off x="4953000" y="4500563"/>
            <a:ext cx="914400" cy="71437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198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57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9811" name="Object 7"/>
          <p:cNvGraphicFramePr>
            <a:graphicFrameLocks noChangeAspect="1"/>
          </p:cNvGraphicFramePr>
          <p:nvPr/>
        </p:nvGraphicFramePr>
        <p:xfrm>
          <a:off x="1676400" y="1981200"/>
          <a:ext cx="19351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7200" imgH="469900" progId="Equation.3">
                  <p:embed/>
                </p:oleObj>
              </mc:Choice>
              <mc:Fallback>
                <p:oleObj name="Equation" r:id="rId4" imgW="17272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19351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2" name="TextBox 2"/>
          <p:cNvSpPr txBox="1">
            <a:spLocks noChangeArrowheads="1"/>
          </p:cNvSpPr>
          <p:nvPr/>
        </p:nvSpPr>
        <p:spPr bwMode="auto">
          <a:xfrm>
            <a:off x="609600" y="1371600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MTL equations:</a:t>
            </a:r>
          </a:p>
        </p:txBody>
      </p:sp>
      <p:graphicFrame>
        <p:nvGraphicFramePr>
          <p:cNvPr id="119813" name="Object 7"/>
          <p:cNvGraphicFramePr>
            <a:graphicFrameLocks noChangeAspect="1"/>
          </p:cNvGraphicFramePr>
          <p:nvPr/>
        </p:nvGraphicFramePr>
        <p:xfrm>
          <a:off x="1676400" y="2743200"/>
          <a:ext cx="19494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900" imgH="469900" progId="Equation.DSMT4">
                  <p:embed/>
                </p:oleObj>
              </mc:Choice>
              <mc:Fallback>
                <p:oleObj name="Equation" r:id="rId6" imgW="17399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19494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4" name="TextBox 15"/>
          <p:cNvSpPr txBox="1">
            <a:spLocks noChangeArrowheads="1"/>
          </p:cNvSpPr>
          <p:nvPr/>
        </p:nvSpPr>
        <p:spPr bwMode="auto">
          <a:xfrm>
            <a:off x="762000" y="3810000"/>
            <a:ext cx="842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where:</a:t>
            </a:r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1981200" y="3657600"/>
          <a:ext cx="2047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28800" imgH="685800" progId="Equation.DSMT4">
                  <p:embed/>
                </p:oleObj>
              </mc:Choice>
              <mc:Fallback>
                <p:oleObj name="Equation" r:id="rId8" imgW="18288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657600"/>
                        <a:ext cx="20478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6" name="Object 7"/>
          <p:cNvGraphicFramePr>
            <a:graphicFrameLocks noChangeAspect="1"/>
          </p:cNvGraphicFramePr>
          <p:nvPr/>
        </p:nvGraphicFramePr>
        <p:xfrm>
          <a:off x="4724400" y="3657600"/>
          <a:ext cx="27733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76500" imgH="685800" progId="Equation.3">
                  <p:embed/>
                </p:oleObj>
              </mc:Choice>
              <mc:Fallback>
                <p:oleObj name="Equation" r:id="rId10" imgW="24765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657600"/>
                        <a:ext cx="27733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7" name="TextBox 21"/>
          <p:cNvSpPr txBox="1">
            <a:spLocks noChangeArrowheads="1"/>
          </p:cNvSpPr>
          <p:nvPr/>
        </p:nvSpPr>
        <p:spPr bwMode="auto">
          <a:xfrm>
            <a:off x="838200" y="5105400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and:</a:t>
            </a:r>
          </a:p>
        </p:txBody>
      </p:sp>
      <p:graphicFrame>
        <p:nvGraphicFramePr>
          <p:cNvPr id="119818" name="Object 7"/>
          <p:cNvGraphicFramePr>
            <a:graphicFrameLocks noChangeAspect="1"/>
          </p:cNvGraphicFramePr>
          <p:nvPr/>
        </p:nvGraphicFramePr>
        <p:xfrm>
          <a:off x="1981200" y="4953000"/>
          <a:ext cx="17065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4000" imgH="685800" progId="Equation.3">
                  <p:embed/>
                </p:oleObj>
              </mc:Choice>
              <mc:Fallback>
                <p:oleObj name="Equation" r:id="rId12" imgW="15240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953000"/>
                        <a:ext cx="17065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19" name="Object 7"/>
          <p:cNvGraphicFramePr>
            <a:graphicFrameLocks noChangeAspect="1"/>
          </p:cNvGraphicFramePr>
          <p:nvPr/>
        </p:nvGraphicFramePr>
        <p:xfrm>
          <a:off x="4572000" y="4953000"/>
          <a:ext cx="1620838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447800" imgH="685800" progId="Equation.DSMT4">
                  <p:embed/>
                </p:oleObj>
              </mc:Choice>
              <mc:Fallback>
                <p:oleObj name="Equation" r:id="rId14" imgW="14478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953000"/>
                        <a:ext cx="1620838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2185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57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1859" name="Object 7"/>
          <p:cNvGraphicFramePr>
            <a:graphicFrameLocks noChangeAspect="1"/>
          </p:cNvGraphicFramePr>
          <p:nvPr/>
        </p:nvGraphicFramePr>
        <p:xfrm>
          <a:off x="1676400" y="1981200"/>
          <a:ext cx="19351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7200" imgH="469900" progId="Equation.3">
                  <p:embed/>
                </p:oleObj>
              </mc:Choice>
              <mc:Fallback>
                <p:oleObj name="Equation" r:id="rId4" imgW="17272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81200"/>
                        <a:ext cx="19351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60" name="TextBox 2"/>
          <p:cNvSpPr txBox="1">
            <a:spLocks noChangeArrowheads="1"/>
          </p:cNvSpPr>
          <p:nvPr/>
        </p:nvSpPr>
        <p:spPr bwMode="auto">
          <a:xfrm>
            <a:off x="609600" y="1371600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MTL equations:</a:t>
            </a:r>
          </a:p>
        </p:txBody>
      </p:sp>
      <p:graphicFrame>
        <p:nvGraphicFramePr>
          <p:cNvPr id="121861" name="Object 7"/>
          <p:cNvGraphicFramePr>
            <a:graphicFrameLocks noChangeAspect="1"/>
          </p:cNvGraphicFramePr>
          <p:nvPr/>
        </p:nvGraphicFramePr>
        <p:xfrm>
          <a:off x="1676400" y="2743200"/>
          <a:ext cx="19494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900" imgH="469900" progId="Equation.DSMT4">
                  <p:embed/>
                </p:oleObj>
              </mc:Choice>
              <mc:Fallback>
                <p:oleObj name="Equation" r:id="rId6" imgW="17399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743200"/>
                        <a:ext cx="19494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0" y="36576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The MTL equations can be manipulated into two uncoupled wave equations for the line voltage and current:</a:t>
            </a: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641475" y="4495800"/>
          <a:ext cx="2192338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55800" imgH="469900" progId="Equation.DSMT4">
                  <p:embed/>
                </p:oleObj>
              </mc:Choice>
              <mc:Fallback>
                <p:oleObj name="Equation" r:id="rId8" imgW="19558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4495800"/>
                        <a:ext cx="2192338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/>
        </p:nvGraphicFramePr>
        <p:xfrm>
          <a:off x="1676400" y="5181600"/>
          <a:ext cx="20351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6100" imgH="469900" progId="Equation.3">
                  <p:embed/>
                </p:oleObj>
              </mc:Choice>
              <mc:Fallback>
                <p:oleObj name="Equation" r:id="rId10" imgW="18161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20351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 in the Frequency Domain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2390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57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907" name="Object 7"/>
          <p:cNvGraphicFramePr>
            <a:graphicFrameLocks noChangeAspect="1"/>
          </p:cNvGraphicFramePr>
          <p:nvPr/>
        </p:nvGraphicFramePr>
        <p:xfrm>
          <a:off x="1798638" y="2598738"/>
          <a:ext cx="16922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300" imgH="469900" progId="Equation.DSMT4">
                  <p:embed/>
                </p:oleObj>
              </mc:Choice>
              <mc:Fallback>
                <p:oleObj name="Equation" r:id="rId4" imgW="15113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2598738"/>
                        <a:ext cx="16922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8" name="TextBox 2"/>
          <p:cNvSpPr txBox="1">
            <a:spLocks noChangeArrowheads="1"/>
          </p:cNvSpPr>
          <p:nvPr/>
        </p:nvSpPr>
        <p:spPr bwMode="auto">
          <a:xfrm>
            <a:off x="609600" y="1989138"/>
            <a:ext cx="163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MTL equations: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2000" y="4275138"/>
            <a:ext cx="777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The second order uncoupled wave equations for the line voltage and current become:</a:t>
            </a:r>
          </a:p>
        </p:txBody>
      </p:sp>
      <p:graphicFrame>
        <p:nvGraphicFramePr>
          <p:cNvPr id="1239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512068"/>
              </p:ext>
            </p:extLst>
          </p:nvPr>
        </p:nvGraphicFramePr>
        <p:xfrm>
          <a:off x="762000" y="1371600"/>
          <a:ext cx="7683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469900" progId="Equation.3">
                  <p:embed/>
                </p:oleObj>
              </mc:Choice>
              <mc:Fallback>
                <p:oleObj name="Equation" r:id="rId6" imgW="6858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768350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062369"/>
              </p:ext>
            </p:extLst>
          </p:nvPr>
        </p:nvGraphicFramePr>
        <p:xfrm>
          <a:off x="1752600" y="5029200"/>
          <a:ext cx="19478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900" imgH="469900" progId="Equation.DSMT4">
                  <p:embed/>
                </p:oleObj>
              </mc:Choice>
              <mc:Fallback>
                <p:oleObj name="Equation" r:id="rId8" imgW="17399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29200"/>
                        <a:ext cx="19478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99480"/>
              </p:ext>
            </p:extLst>
          </p:nvPr>
        </p:nvGraphicFramePr>
        <p:xfrm>
          <a:off x="1822450" y="5715000"/>
          <a:ext cx="18065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12900" imgH="469900" progId="Equation.3">
                  <p:embed/>
                </p:oleObj>
              </mc:Choice>
              <mc:Fallback>
                <p:oleObj name="Equation" r:id="rId10" imgW="16129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5715000"/>
                        <a:ext cx="18065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614239"/>
              </p:ext>
            </p:extLst>
          </p:nvPr>
        </p:nvGraphicFramePr>
        <p:xfrm>
          <a:off x="1828800" y="3429000"/>
          <a:ext cx="169227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11300" imgH="469900" progId="Equation.3">
                  <p:embed/>
                </p:oleObj>
              </mc:Choice>
              <mc:Fallback>
                <p:oleObj name="Equation" r:id="rId12" imgW="1511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29000"/>
                        <a:ext cx="169227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Per-Unit Length Parameters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12595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4575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5955" name="Object 7"/>
          <p:cNvGraphicFramePr>
            <a:graphicFrameLocks noChangeAspect="1"/>
          </p:cNvGraphicFramePr>
          <p:nvPr/>
        </p:nvGraphicFramePr>
        <p:xfrm>
          <a:off x="1219200" y="2057400"/>
          <a:ext cx="88265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87400" imgH="469900" progId="Equation.DSMT4">
                  <p:embed/>
                </p:oleObj>
              </mc:Choice>
              <mc:Fallback>
                <p:oleObj name="Equation" r:id="rId4" imgW="7874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88265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6" name="TextBox 2"/>
          <p:cNvSpPr txBox="1">
            <a:spLocks noChangeArrowheads="1"/>
          </p:cNvSpPr>
          <p:nvPr/>
        </p:nvSpPr>
        <p:spPr bwMode="auto">
          <a:xfrm>
            <a:off x="609600" y="1371600"/>
            <a:ext cx="464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Lines in a </a:t>
            </a:r>
            <a:r>
              <a:rPr lang="en-US" sz="1800" i="1">
                <a:solidFill>
                  <a:srgbClr val="FF0000"/>
                </a:solidFill>
              </a:rPr>
              <a:t>homogeneous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/>
              <a:t>medium described by a permittivity ε and a permeability μ:</a:t>
            </a:r>
          </a:p>
        </p:txBody>
      </p:sp>
      <p:sp>
        <p:nvSpPr>
          <p:cNvPr id="125957" name="TextBox 10"/>
          <p:cNvSpPr txBox="1">
            <a:spLocks noChangeArrowheads="1"/>
          </p:cNvSpPr>
          <p:nvPr/>
        </p:nvSpPr>
        <p:spPr bwMode="auto">
          <a:xfrm>
            <a:off x="990600" y="2667000"/>
            <a:ext cx="356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where </a:t>
            </a:r>
            <a:r>
              <a:rPr lang="en-US" sz="1800" b="1"/>
              <a:t>1</a:t>
            </a:r>
            <a:r>
              <a:rPr lang="en-US" sz="1800" baseline="-25000"/>
              <a:t>2</a:t>
            </a:r>
            <a:r>
              <a:rPr lang="en-US" sz="1800"/>
              <a:t> is the 2X2 identity matrix:</a:t>
            </a:r>
          </a:p>
        </p:txBody>
      </p:sp>
      <p:graphicFrame>
        <p:nvGraphicFramePr>
          <p:cNvPr id="125958" name="Object 7"/>
          <p:cNvGraphicFramePr>
            <a:graphicFrameLocks noChangeAspect="1"/>
          </p:cNvGraphicFramePr>
          <p:nvPr/>
        </p:nvGraphicFramePr>
        <p:xfrm>
          <a:off x="1295400" y="3124200"/>
          <a:ext cx="11668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400" imgH="571500" progId="Equation.3">
                  <p:embed/>
                </p:oleObj>
              </mc:Choice>
              <mc:Fallback>
                <p:oleObj name="Equation" r:id="rId6" imgW="1041400" imgH="571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24200"/>
                        <a:ext cx="1166813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959" name="TextBox 12"/>
          <p:cNvSpPr txBox="1">
            <a:spLocks noChangeArrowheads="1"/>
          </p:cNvSpPr>
          <p:nvPr/>
        </p:nvSpPr>
        <p:spPr bwMode="auto">
          <a:xfrm>
            <a:off x="1001713" y="3810000"/>
            <a:ext cx="6221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and </a:t>
            </a:r>
            <a:r>
              <a:rPr lang="en-US" sz="1800" i="1"/>
              <a:t>v</a:t>
            </a:r>
            <a:r>
              <a:rPr lang="en-US" sz="1800"/>
              <a:t> is the velocity of propagation of TEM waves along the line:</a:t>
            </a:r>
          </a:p>
        </p:txBody>
      </p:sp>
      <p:graphicFrame>
        <p:nvGraphicFramePr>
          <p:cNvPr id="125960" name="Object 7"/>
          <p:cNvGraphicFramePr>
            <a:graphicFrameLocks noChangeAspect="1"/>
          </p:cNvGraphicFramePr>
          <p:nvPr/>
        </p:nvGraphicFramePr>
        <p:xfrm>
          <a:off x="1371600" y="4267200"/>
          <a:ext cx="7397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400" imgH="558800" progId="Equation.3">
                  <p:embed/>
                </p:oleObj>
              </mc:Choice>
              <mc:Fallback>
                <p:oleObj name="Equation" r:id="rId8" imgW="6604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267200"/>
                        <a:ext cx="739775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81" name="TextBox 18"/>
          <p:cNvSpPr txBox="1">
            <a:spLocks noChangeArrowheads="1"/>
          </p:cNvSpPr>
          <p:nvPr/>
        </p:nvSpPr>
        <p:spPr bwMode="auto">
          <a:xfrm>
            <a:off x="609600" y="49530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800"/>
              <a:t>Hence for lines in a </a:t>
            </a:r>
            <a:r>
              <a:rPr lang="en-US" sz="1800" i="1">
                <a:solidFill>
                  <a:srgbClr val="FF0000"/>
                </a:solidFill>
              </a:rPr>
              <a:t>homogeneous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/>
              <a:t>medium, each per-unit-length parameter matrix can be found from the other:</a:t>
            </a:r>
          </a:p>
        </p:txBody>
      </p:sp>
      <p:graphicFrame>
        <p:nvGraphicFramePr>
          <p:cNvPr id="105482" name="Object 7"/>
          <p:cNvGraphicFramePr>
            <a:graphicFrameLocks noChangeAspect="1"/>
          </p:cNvGraphicFramePr>
          <p:nvPr/>
        </p:nvGraphicFramePr>
        <p:xfrm>
          <a:off x="1143000" y="5867400"/>
          <a:ext cx="85407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2000" imgH="469900" progId="Equation.3">
                  <p:embed/>
                </p:oleObj>
              </mc:Choice>
              <mc:Fallback>
                <p:oleObj name="Equation" r:id="rId10" imgW="7620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867400"/>
                        <a:ext cx="854075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83" name="Object 7"/>
          <p:cNvGraphicFramePr>
            <a:graphicFrameLocks noChangeAspect="1"/>
          </p:cNvGraphicFramePr>
          <p:nvPr/>
        </p:nvGraphicFramePr>
        <p:xfrm>
          <a:off x="3138488" y="5867400"/>
          <a:ext cx="8255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36600" imgH="469900" progId="Equation.DSMT4">
                  <p:embed/>
                </p:oleObj>
              </mc:Choice>
              <mc:Fallback>
                <p:oleObj name="Equation" r:id="rId12" imgW="7366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8488" y="5867400"/>
                        <a:ext cx="825500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cs typeface="Arial" charset="0"/>
              </a:rPr>
              <a:t>Per-Unit Length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and Capacitance Matrices</a:t>
            </a:r>
            <a:endParaRPr lang="en-US" sz="3200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153400" cy="4648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en-US" sz="2000" dirty="0"/>
              <a:t>Assuming that the wires are widely separated and they are immersed in a homogeneous medium, we can compute the per-unit-length parameters by assuming that the currents and per-unit-length charges are distributed uniformly about the axes of the wires.</a:t>
            </a:r>
          </a:p>
          <a:p>
            <a:pPr marL="285750" indent="-285750" algn="just">
              <a:buFont typeface="Arial"/>
              <a:buChar char="•"/>
              <a:defRPr/>
            </a:pPr>
            <a:r>
              <a:rPr lang="en-US" sz="2000" dirty="0"/>
              <a:t>For an N-wire line, the inductance and capacitance matrices are expressed as</a:t>
            </a:r>
          </a:p>
          <a:p>
            <a:pPr marL="285750" indent="-285750" algn="just">
              <a:buFont typeface="Arial"/>
              <a:buChar char="•"/>
              <a:defRPr/>
            </a:pPr>
            <a:endParaRPr lang="en-US" sz="2000" dirty="0"/>
          </a:p>
          <a:p>
            <a:pPr marL="285750" indent="-285750" algn="just">
              <a:buFont typeface="Arial"/>
              <a:buChar char="•"/>
              <a:defRPr/>
            </a:pPr>
            <a:endParaRPr lang="en-US" sz="2000" dirty="0"/>
          </a:p>
          <a:p>
            <a:pPr algn="just">
              <a:defRPr/>
            </a:pPr>
            <a:endParaRPr lang="en-US" sz="2000"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en-US" sz="2000" dirty="0"/>
              <a:t>where </a:t>
            </a:r>
            <a:r>
              <a:rPr lang="en-US" sz="2000" b="1" dirty="0"/>
              <a:t>F</a:t>
            </a:r>
            <a:r>
              <a:rPr lang="en-US" sz="2000" dirty="0"/>
              <a:t> is an </a:t>
            </a:r>
            <a:r>
              <a:rPr lang="en-US" sz="2000" dirty="0" err="1"/>
              <a:t>NxN</a:t>
            </a:r>
            <a:r>
              <a:rPr lang="en-US" sz="2000" dirty="0"/>
              <a:t> matrix of terms depending only on the geometry of the conductors</a:t>
            </a:r>
          </a:p>
          <a:p>
            <a:pPr algn="just">
              <a:defRPr/>
            </a:pPr>
            <a:endParaRPr lang="en-US" sz="2000" dirty="0"/>
          </a:p>
          <a:p>
            <a:pPr marL="285750" indent="-285750" algn="just">
              <a:buFont typeface="Arial"/>
              <a:buChar char="•"/>
              <a:defRPr/>
            </a:pPr>
            <a:r>
              <a:rPr lang="en-US" sz="2000" dirty="0"/>
              <a:t>This matrix is given in the next </a:t>
            </a:r>
            <a:r>
              <a:rPr lang="en-US" sz="2000" dirty="0" err="1"/>
              <a:t>vugraph</a:t>
            </a:r>
            <a:endParaRPr lang="en-US" sz="2000" dirty="0"/>
          </a:p>
          <a:p>
            <a:pPr algn="just">
              <a:defRPr/>
            </a:pPr>
            <a:r>
              <a:rPr lang="en-US" dirty="0"/>
              <a:t> </a:t>
            </a:r>
          </a:p>
          <a:p>
            <a:pPr algn="just">
              <a:defRPr/>
            </a:pPr>
            <a:endParaRPr lang="en-US" dirty="0"/>
          </a:p>
        </p:txBody>
      </p:sp>
      <p:graphicFrame>
        <p:nvGraphicFramePr>
          <p:cNvPr id="128003" name="Object 7"/>
          <p:cNvGraphicFramePr>
            <a:graphicFrameLocks noChangeAspect="1"/>
          </p:cNvGraphicFramePr>
          <p:nvPr/>
        </p:nvGraphicFramePr>
        <p:xfrm>
          <a:off x="1828800" y="3352800"/>
          <a:ext cx="9969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800" imgH="215900" progId="Equation.DSMT4">
                  <p:embed/>
                </p:oleObj>
              </mc:Choice>
              <mc:Fallback>
                <p:oleObj name="Equation" r:id="rId3" imgW="558800" imgH="215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352800"/>
                        <a:ext cx="9969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004" name="Object 7"/>
          <p:cNvGraphicFramePr>
            <a:graphicFrameLocks noChangeAspect="1"/>
          </p:cNvGraphicFramePr>
          <p:nvPr/>
        </p:nvGraphicFramePr>
        <p:xfrm>
          <a:off x="4038600" y="3276600"/>
          <a:ext cx="11318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35000" imgH="228600" progId="Equation.3">
                  <p:embed/>
                </p:oleObj>
              </mc:Choice>
              <mc:Fallback>
                <p:oleObj name="Equation" r:id="rId5" imgW="6350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276600"/>
                        <a:ext cx="1131888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Crosstalk in Three-Conductor Transmission Line</a:t>
            </a:r>
          </a:p>
        </p:txBody>
      </p:sp>
      <p:pic>
        <p:nvPicPr>
          <p:cNvPr id="1013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5791200"/>
            <a:ext cx="3959225" cy="40005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Note that the line is along the z axis.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kern="0" dirty="0">
                <a:solidFill>
                  <a:sysClr val="window" lastClr="FFFFFF"/>
                </a:solidFill>
                <a:cs typeface="Arial" charset="0"/>
              </a:rPr>
              <a:t>Per-Unit Length Parameters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Line Inductance Matrix</a:t>
            </a:r>
            <a:endParaRPr lang="en-US" sz="3200" kern="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6" name="Picture 2" descr="Wednesday, February 05, 2003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5068888" cy="5334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</p:pic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62000" y="1555750"/>
            <a:ext cx="4495800" cy="1571625"/>
            <a:chOff x="480" y="768"/>
            <a:chExt cx="2832" cy="990"/>
          </a:xfrm>
        </p:grpSpPr>
        <p:sp>
          <p:nvSpPr>
            <p:cNvPr id="107524" name="Text Box 4"/>
            <p:cNvSpPr txBox="1">
              <a:spLocks noChangeArrowheads="1"/>
            </p:cNvSpPr>
            <p:nvPr/>
          </p:nvSpPr>
          <p:spPr bwMode="auto">
            <a:xfrm>
              <a:off x="480" y="1584"/>
              <a:ext cx="1200" cy="174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66"/>
              </a:solidFill>
              <a:miter lim="800000"/>
              <a:headEnd/>
              <a:tailEnd/>
            </a:ln>
          </p:spPr>
          <p:txBody>
            <a:bodyPr t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800" dirty="0">
                  <a:latin typeface="+mj-lt"/>
                </a:rPr>
                <a:t>Matrix </a:t>
              </a:r>
              <a:r>
                <a:rPr lang="en-US" sz="1800" b="1" dirty="0">
                  <a:latin typeface="+mj-lt"/>
                </a:rPr>
                <a:t>F</a:t>
              </a:r>
            </a:p>
          </p:txBody>
        </p:sp>
        <p:sp>
          <p:nvSpPr>
            <p:cNvPr id="130053" name="Oval 5"/>
            <p:cNvSpPr>
              <a:spLocks noChangeArrowheads="1"/>
            </p:cNvSpPr>
            <p:nvPr/>
          </p:nvSpPr>
          <p:spPr bwMode="auto">
            <a:xfrm>
              <a:off x="2256" y="768"/>
              <a:ext cx="1056" cy="672"/>
            </a:xfrm>
            <a:prstGeom prst="ellips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t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30054" name="Line 6"/>
            <p:cNvSpPr>
              <a:spLocks noChangeShapeType="1"/>
            </p:cNvSpPr>
            <p:nvPr/>
          </p:nvSpPr>
          <p:spPr bwMode="auto">
            <a:xfrm flipV="1">
              <a:off x="1536" y="1200"/>
              <a:ext cx="720" cy="384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tIns="0" bIns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 – 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Lossy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2098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/>
            <a:endParaRPr lang="en-US" sz="1800"/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Per-unit-length model of a 3-conductor </a:t>
            </a:r>
            <a:r>
              <a:rPr lang="en-US" sz="1800" i="1">
                <a:solidFill>
                  <a:srgbClr val="FF0000"/>
                </a:solidFill>
              </a:rPr>
              <a:t>lossy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line:</a:t>
            </a:r>
          </a:p>
          <a:p>
            <a:pPr lvl="1" eaLnBrk="1" hangingPunct="1"/>
            <a:endParaRPr lang="en-US" sz="1800"/>
          </a:p>
        </p:txBody>
      </p:sp>
      <p:pic>
        <p:nvPicPr>
          <p:cNvPr id="13209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51101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743200"/>
            <a:ext cx="2590800" cy="58420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There are two sources of line losses: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3657600"/>
            <a:ext cx="2590800" cy="58420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1. Resistance of the line conductors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2438400"/>
            <a:ext cx="6858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4800" y="3200400"/>
            <a:ext cx="6858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114800" y="4038600"/>
            <a:ext cx="685800" cy="3810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6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 – 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Lossy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4146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/>
            <a:endParaRPr lang="en-US" sz="1800"/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Per-unit-length model of a 3-conductor </a:t>
            </a:r>
            <a:r>
              <a:rPr lang="en-US" sz="1800" i="1">
                <a:solidFill>
                  <a:srgbClr val="FF0000"/>
                </a:solidFill>
              </a:rPr>
              <a:t>lossy</a:t>
            </a:r>
            <a:r>
              <a:rPr lang="en-US" sz="1800">
                <a:solidFill>
                  <a:srgbClr val="FF0000"/>
                </a:solidFill>
              </a:rPr>
              <a:t> </a:t>
            </a:r>
            <a:r>
              <a:rPr lang="en-US" sz="1800">
                <a:solidFill>
                  <a:srgbClr val="000000"/>
                </a:solidFill>
              </a:rPr>
              <a:t>line:</a:t>
            </a:r>
          </a:p>
          <a:p>
            <a:pPr lvl="1" eaLnBrk="1" hangingPunct="1"/>
            <a:endParaRPr lang="en-US" sz="1800"/>
          </a:p>
        </p:txBody>
      </p:sp>
      <p:pic>
        <p:nvPicPr>
          <p:cNvPr id="1341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62200"/>
            <a:ext cx="5110163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2743200"/>
            <a:ext cx="2590800" cy="584200"/>
          </a:xfrm>
          <a:prstGeom prst="rect">
            <a:avLst/>
          </a:prstGeom>
          <a:solidFill>
            <a:srgbClr val="FFF67F"/>
          </a:solidFill>
          <a:ln w="1905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There are two sources of line losses: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" y="3657600"/>
            <a:ext cx="2590800" cy="769938"/>
          </a:xfrm>
          <a:prstGeom prst="rect">
            <a:avLst/>
          </a:prstGeom>
          <a:solidFill>
            <a:srgbClr val="FFF67F"/>
          </a:solidFill>
          <a:ln w="19050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</a:rPr>
              <a:t>2. Losses in the surrounding dielectric medium </a:t>
            </a:r>
            <a:r>
              <a:rPr lang="en-US" sz="1200" dirty="0">
                <a:solidFill>
                  <a:srgbClr val="FF0000"/>
                </a:solidFill>
              </a:rPr>
              <a:t>(coaxial cables or dielectric board of PCBs)</a:t>
            </a:r>
          </a:p>
        </p:txBody>
      </p:sp>
      <p:sp>
        <p:nvSpPr>
          <p:cNvPr id="20" name="Oval 19"/>
          <p:cNvSpPr/>
          <p:nvPr/>
        </p:nvSpPr>
        <p:spPr>
          <a:xfrm>
            <a:off x="6400800" y="3048000"/>
            <a:ext cx="8382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400800" y="3886200"/>
            <a:ext cx="8382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239000" y="3810000"/>
            <a:ext cx="8382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 – 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Lossy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6194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/>
            <a:endParaRPr lang="en-US" sz="1800"/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MTL Equations</a:t>
            </a: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where</a:t>
            </a:r>
          </a:p>
          <a:p>
            <a:pPr lvl="1" eaLnBrk="1" hangingPunct="1"/>
            <a:endParaRPr lang="en-US" sz="1800"/>
          </a:p>
        </p:txBody>
      </p:sp>
      <p:pic>
        <p:nvPicPr>
          <p:cNvPr id="1361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20516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6196" name="Object 7"/>
          <p:cNvGraphicFramePr>
            <a:graphicFrameLocks noChangeAspect="1"/>
          </p:cNvGraphicFramePr>
          <p:nvPr/>
        </p:nvGraphicFramePr>
        <p:xfrm>
          <a:off x="1524000" y="2133600"/>
          <a:ext cx="14509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469900" progId="Equation.3">
                  <p:embed/>
                </p:oleObj>
              </mc:Choice>
              <mc:Fallback>
                <p:oleObj name="Equation" r:id="rId4" imgW="12954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14509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7"/>
          <p:cNvGraphicFramePr>
            <a:graphicFrameLocks noChangeAspect="1"/>
          </p:cNvGraphicFramePr>
          <p:nvPr/>
        </p:nvGraphicFramePr>
        <p:xfrm>
          <a:off x="1524000" y="2895600"/>
          <a:ext cx="14652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8100" imgH="469900" progId="Equation.DSMT4">
                  <p:embed/>
                </p:oleObj>
              </mc:Choice>
              <mc:Fallback>
                <p:oleObj name="Equation" r:id="rId6" imgW="13081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895600"/>
                        <a:ext cx="14652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7"/>
          <p:cNvGraphicFramePr>
            <a:graphicFrameLocks noChangeAspect="1"/>
          </p:cNvGraphicFramePr>
          <p:nvPr/>
        </p:nvGraphicFramePr>
        <p:xfrm>
          <a:off x="1104900" y="4343400"/>
          <a:ext cx="2489200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22500" imgH="228600" progId="Equation.DSMT4">
                  <p:embed/>
                </p:oleObj>
              </mc:Choice>
              <mc:Fallback>
                <p:oleObj name="Equation" r:id="rId8" imgW="22225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43400"/>
                        <a:ext cx="2489200" cy="25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9" name="Object 7"/>
          <p:cNvGraphicFramePr>
            <a:graphicFrameLocks noChangeAspect="1"/>
          </p:cNvGraphicFramePr>
          <p:nvPr/>
        </p:nvGraphicFramePr>
        <p:xfrm>
          <a:off x="4419600" y="4343400"/>
          <a:ext cx="243046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71700" imgH="215900" progId="Equation.3">
                  <p:embed/>
                </p:oleObj>
              </mc:Choice>
              <mc:Fallback>
                <p:oleObj name="Equation" r:id="rId10" imgW="2171700" imgH="215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343400"/>
                        <a:ext cx="243046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0" name="Object 7"/>
          <p:cNvGraphicFramePr>
            <a:graphicFrameLocks noChangeAspect="1"/>
          </p:cNvGraphicFramePr>
          <p:nvPr/>
        </p:nvGraphicFramePr>
        <p:xfrm>
          <a:off x="1295400" y="4876800"/>
          <a:ext cx="204787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28800" imgH="685800" progId="Equation.DSMT4">
                  <p:embed/>
                </p:oleObj>
              </mc:Choice>
              <mc:Fallback>
                <p:oleObj name="Equation" r:id="rId12" imgW="18288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876800"/>
                        <a:ext cx="204787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1" name="Object 7"/>
          <p:cNvGraphicFramePr>
            <a:graphicFrameLocks noChangeAspect="1"/>
          </p:cNvGraphicFramePr>
          <p:nvPr/>
        </p:nvGraphicFramePr>
        <p:xfrm>
          <a:off x="4114800" y="4876800"/>
          <a:ext cx="27733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76500" imgH="685800" progId="Equation.3">
                  <p:embed/>
                </p:oleObj>
              </mc:Choice>
              <mc:Fallback>
                <p:oleObj name="Equation" r:id="rId14" imgW="24765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876800"/>
                        <a:ext cx="27733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2" name="Object 7"/>
          <p:cNvGraphicFramePr>
            <a:graphicFrameLocks noChangeAspect="1"/>
          </p:cNvGraphicFramePr>
          <p:nvPr/>
        </p:nvGraphicFramePr>
        <p:xfrm>
          <a:off x="838200" y="5867400"/>
          <a:ext cx="2701925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3000" imgH="685800" progId="Equation.3">
                  <p:embed/>
                </p:oleObj>
              </mc:Choice>
              <mc:Fallback>
                <p:oleObj name="Equation" r:id="rId16" imgW="2413000" imgH="685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867400"/>
                        <a:ext cx="2701925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03" name="Object 7"/>
          <p:cNvGraphicFramePr>
            <a:graphicFrameLocks noChangeAspect="1"/>
          </p:cNvGraphicFramePr>
          <p:nvPr/>
        </p:nvGraphicFramePr>
        <p:xfrm>
          <a:off x="4114800" y="5867400"/>
          <a:ext cx="28876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578100" imgH="685800" progId="Equation.DSMT4">
                  <p:embed/>
                </p:oleObj>
              </mc:Choice>
              <mc:Fallback>
                <p:oleObj name="Equation" r:id="rId18" imgW="2578100" imgH="685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867400"/>
                        <a:ext cx="2887663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MTL Equations – </a:t>
            </a: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Lossy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38242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eaLnBrk="1" hangingPunct="1"/>
            <a:endParaRPr lang="en-US" sz="1800"/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MTL Equations</a:t>
            </a: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endParaRPr lang="en-US" sz="180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800">
                <a:solidFill>
                  <a:srgbClr val="000000"/>
                </a:solidFill>
              </a:rPr>
              <a:t>Uncoupled second-order MTL equations</a:t>
            </a:r>
          </a:p>
          <a:p>
            <a:pPr lvl="1" eaLnBrk="1" hangingPunct="1"/>
            <a:endParaRPr lang="en-US" sz="1800"/>
          </a:p>
        </p:txBody>
      </p:sp>
      <p:pic>
        <p:nvPicPr>
          <p:cNvPr id="1382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20516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8244" name="Object 7"/>
          <p:cNvGraphicFramePr>
            <a:graphicFrameLocks noChangeAspect="1"/>
          </p:cNvGraphicFramePr>
          <p:nvPr/>
        </p:nvGraphicFramePr>
        <p:xfrm>
          <a:off x="1376363" y="2133600"/>
          <a:ext cx="17494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100" imgH="469900" progId="Equation.DSMT4">
                  <p:embed/>
                </p:oleObj>
              </mc:Choice>
              <mc:Fallback>
                <p:oleObj name="Equation" r:id="rId4" imgW="15621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2133600"/>
                        <a:ext cx="17494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5" name="Object 7"/>
          <p:cNvGraphicFramePr>
            <a:graphicFrameLocks noChangeAspect="1"/>
          </p:cNvGraphicFramePr>
          <p:nvPr/>
        </p:nvGraphicFramePr>
        <p:xfrm>
          <a:off x="1371600" y="2819400"/>
          <a:ext cx="17510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100" imgH="469900" progId="Equation.3">
                  <p:embed/>
                </p:oleObj>
              </mc:Choice>
              <mc:Fallback>
                <p:oleObj name="Equation" r:id="rId6" imgW="15621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19400"/>
                        <a:ext cx="17510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6" name="Object 7"/>
          <p:cNvGraphicFramePr>
            <a:graphicFrameLocks noChangeAspect="1"/>
          </p:cNvGraphicFramePr>
          <p:nvPr/>
        </p:nvGraphicFramePr>
        <p:xfrm>
          <a:off x="1370013" y="4495800"/>
          <a:ext cx="22193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469900" progId="Equation.DSMT4">
                  <p:embed/>
                </p:oleObj>
              </mc:Choice>
              <mc:Fallback>
                <p:oleObj name="Equation" r:id="rId8" imgW="1981200" imgH="4699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4495800"/>
                        <a:ext cx="22193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7" name="Object 7"/>
          <p:cNvGraphicFramePr>
            <a:graphicFrameLocks noChangeAspect="1"/>
          </p:cNvGraphicFramePr>
          <p:nvPr/>
        </p:nvGraphicFramePr>
        <p:xfrm>
          <a:off x="1371600" y="5257800"/>
          <a:ext cx="20621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500" imgH="469900" progId="Equation.3">
                  <p:embed/>
                </p:oleObj>
              </mc:Choice>
              <mc:Fallback>
                <p:oleObj name="Equation" r:id="rId10" imgW="18415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257800"/>
                        <a:ext cx="20621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953000" y="4724400"/>
            <a:ext cx="2514600" cy="762000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Note that the order of matrix multiplication is important.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2971800" y="4953000"/>
            <a:ext cx="1981200" cy="1524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 flipH="1">
            <a:off x="2971800" y="5105400"/>
            <a:ext cx="198120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tIns="0" bIns="0">
            <a:spAutoFit/>
          </a:bodyPr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86000" y="4495800"/>
            <a:ext cx="8382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09800" y="5257800"/>
            <a:ext cx="838200" cy="5334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Lossy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 Parameters: Conductor Losses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1620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indent="0" eaLnBrk="1" hangingPunct="1">
              <a:defRPr/>
            </a:pPr>
            <a:endParaRPr lang="en-US" sz="1800" dirty="0"/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Skin effect in round conductors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lvl="1" indent="0" eaLnBrk="1" hangingPunct="1">
              <a:defRPr/>
            </a:pPr>
            <a:endParaRPr lang="en-US" sz="1800" dirty="0"/>
          </a:p>
        </p:txBody>
      </p:sp>
      <p:graphicFrame>
        <p:nvGraphicFramePr>
          <p:cNvPr id="140291" name="Object 7"/>
          <p:cNvGraphicFramePr>
            <a:graphicFrameLocks noChangeAspect="1"/>
          </p:cNvGraphicFramePr>
          <p:nvPr/>
        </p:nvGraphicFramePr>
        <p:xfrm>
          <a:off x="1752600" y="2286000"/>
          <a:ext cx="10810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200" imgH="558800" progId="Equation.3">
                  <p:embed/>
                </p:oleObj>
              </mc:Choice>
              <mc:Fallback>
                <p:oleObj name="Equation" r:id="rId3" imgW="9652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10810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029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00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41148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0294" name="Object 7"/>
          <p:cNvGraphicFramePr>
            <a:graphicFrameLocks noChangeAspect="1"/>
          </p:cNvGraphicFramePr>
          <p:nvPr/>
        </p:nvGraphicFramePr>
        <p:xfrm>
          <a:off x="4572000" y="3657600"/>
          <a:ext cx="4465638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87800" imgH="1219200" progId="Equation.DSMT4">
                  <p:embed/>
                </p:oleObj>
              </mc:Choice>
              <mc:Fallback>
                <p:oleObj name="Equation" r:id="rId7" imgW="3987800" imgH="1219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4465638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914400" cy="246063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Note: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19400" y="6096000"/>
            <a:ext cx="4495800" cy="4921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The internal inductance of the conductor </a:t>
            </a:r>
            <a:br>
              <a:rPr lang="en-US" sz="1600" dirty="0">
                <a:solidFill>
                  <a:srgbClr val="FF0000"/>
                </a:solidFill>
                <a:latin typeface="+mj-lt"/>
              </a:rPr>
            </a:br>
            <a:r>
              <a:rPr lang="en-US" sz="1600" dirty="0">
                <a:solidFill>
                  <a:srgbClr val="FF0000"/>
                </a:solidFill>
                <a:latin typeface="+mj-lt"/>
              </a:rPr>
              <a:t>has not been considered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Box 2"/>
          <p:cNvSpPr txBox="1">
            <a:spLocks noChangeArrowheads="1"/>
          </p:cNvSpPr>
          <p:nvPr/>
        </p:nvSpPr>
        <p:spPr bwMode="auto">
          <a:xfrm>
            <a:off x="457200" y="1295400"/>
            <a:ext cx="8458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indent="0" eaLnBrk="1" hangingPunct="1">
              <a:defRPr/>
            </a:pPr>
            <a:endParaRPr lang="en-US" sz="1800" dirty="0"/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Skin effect in round conductors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lvl="1" indent="0" eaLnBrk="1" hangingPunct="1">
              <a:defRPr/>
            </a:pPr>
            <a:endParaRPr lang="en-US" sz="1800" dirty="0"/>
          </a:p>
        </p:txBody>
      </p:sp>
      <p:graphicFrame>
        <p:nvGraphicFramePr>
          <p:cNvPr id="142338" name="Object 7"/>
          <p:cNvGraphicFramePr>
            <a:graphicFrameLocks noChangeAspect="1"/>
          </p:cNvGraphicFramePr>
          <p:nvPr/>
        </p:nvGraphicFramePr>
        <p:xfrm>
          <a:off x="1752600" y="2286000"/>
          <a:ext cx="10810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200" imgH="558800" progId="Equation.3">
                  <p:embed/>
                </p:oleObj>
              </mc:Choice>
              <mc:Fallback>
                <p:oleObj name="Equation" r:id="rId3" imgW="965200" imgH="558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286000"/>
                        <a:ext cx="10810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233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005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0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41148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2341" name="Object 7"/>
          <p:cNvGraphicFramePr>
            <a:graphicFrameLocks noChangeAspect="1"/>
          </p:cNvGraphicFramePr>
          <p:nvPr/>
        </p:nvGraphicFramePr>
        <p:xfrm>
          <a:off x="4572000" y="3657600"/>
          <a:ext cx="4465638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87800" imgH="1219200" progId="Equation.DSMT4">
                  <p:embed/>
                </p:oleObj>
              </mc:Choice>
              <mc:Fallback>
                <p:oleObj name="Equation" r:id="rId7" imgW="3987800" imgH="1219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657600"/>
                        <a:ext cx="4465638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524000" y="6248400"/>
            <a:ext cx="914400" cy="246063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Note:</a:t>
            </a: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2819400" y="6096000"/>
            <a:ext cx="4876800" cy="4921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Specific formulas are available for PCB lands (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see C.R. Paul,  Transmission Lines in Digital and Analog Electronic Systems, Wiley, 2010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)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Lossy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 Parameters: Conductor Losses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84582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indent="0" eaLnBrk="1" hangingPunct="1">
              <a:defRPr/>
            </a:pPr>
            <a:endParaRPr lang="en-US" sz="1800" dirty="0"/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Dielectric losses can be modeled with a complex permittivity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lvl="1" indent="0" eaLnBrk="1" hangingPunct="1">
              <a:defRPr/>
            </a:pPr>
            <a:endParaRPr lang="en-US" sz="1800" dirty="0"/>
          </a:p>
        </p:txBody>
      </p:sp>
      <p:graphicFrame>
        <p:nvGraphicFramePr>
          <p:cNvPr id="144386" name="Object 7"/>
          <p:cNvGraphicFramePr>
            <a:graphicFrameLocks noChangeAspect="1"/>
          </p:cNvGraphicFramePr>
          <p:nvPr/>
        </p:nvGraphicFramePr>
        <p:xfrm>
          <a:off x="1524000" y="2133600"/>
          <a:ext cx="9398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200" imgH="241300" progId="Equation.DSMT4">
                  <p:embed/>
                </p:oleObj>
              </mc:Choice>
              <mc:Fallback>
                <p:oleObj name="Equation" r:id="rId3" imgW="838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9398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Lossy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 Parameters: Dielectric Losses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800" y="3124200"/>
            <a:ext cx="2514600" cy="55403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the usual permittivity of the dielectric</a:t>
            </a:r>
            <a:br>
              <a:rPr lang="en-US" sz="1600" dirty="0">
                <a:solidFill>
                  <a:srgbClr val="FF0000"/>
                </a:solidFill>
                <a:latin typeface="+mj-lt"/>
              </a:rPr>
            </a:br>
            <a:r>
              <a:rPr lang="en-US" sz="4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1716088" y="2133600"/>
            <a:ext cx="381000" cy="304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438400" y="3352800"/>
          <a:ext cx="6635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69900" imgH="215900" progId="Equation.DSMT4">
                  <p:embed/>
                </p:oleObj>
              </mc:Choice>
              <mc:Fallback>
                <p:oleObj name="Equation" r:id="rId5" imgW="469900" imgH="215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52800"/>
                        <a:ext cx="6635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stCxn id="11" idx="0"/>
            <a:endCxn id="13" idx="4"/>
          </p:cNvCxnSpPr>
          <p:nvPr/>
        </p:nvCxnSpPr>
        <p:spPr>
          <a:xfrm flipH="1" flipV="1">
            <a:off x="1906588" y="2438400"/>
            <a:ext cx="36512" cy="685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TextBox 2"/>
          <p:cNvSpPr txBox="1">
            <a:spLocks noChangeArrowheads="1"/>
          </p:cNvSpPr>
          <p:nvPr/>
        </p:nvSpPr>
        <p:spPr bwMode="auto">
          <a:xfrm>
            <a:off x="457200" y="1219200"/>
            <a:ext cx="8458200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1" indent="0" eaLnBrk="1" hangingPunct="1">
              <a:defRPr/>
            </a:pPr>
            <a:endParaRPr lang="en-US" sz="1800" dirty="0"/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Dielectric losses can be modeled with a complex permittivity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The dielectric losses are generally given at various frequencies in terms of a </a:t>
            </a:r>
            <a:r>
              <a:rPr lang="en-US" sz="1800" i="1" dirty="0">
                <a:solidFill>
                  <a:prstClr val="black"/>
                </a:solidFill>
              </a:rPr>
              <a:t>loss tangent</a:t>
            </a:r>
            <a:r>
              <a:rPr lang="en-US" sz="1800" dirty="0">
                <a:solidFill>
                  <a:prstClr val="black"/>
                </a:solidFill>
              </a:rPr>
              <a:t> defined as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The complex permittivity can be written as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prstClr val="black"/>
                </a:solidFill>
              </a:rPr>
              <a:t>And an </a:t>
            </a:r>
            <a:r>
              <a:rPr lang="en-US" sz="1800">
                <a:solidFill>
                  <a:prstClr val="black"/>
                </a:solidFill>
              </a:rPr>
              <a:t>effective conductivity of </a:t>
            </a:r>
            <a:r>
              <a:rPr lang="en-US" sz="1800" dirty="0">
                <a:solidFill>
                  <a:prstClr val="black"/>
                </a:solidFill>
              </a:rPr>
              <a:t>the dielectric representing the dielectric loss can be defined as</a:t>
            </a: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eaLnBrk="1" hangingPunct="1"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marL="285750" indent="-285750" eaLnBrk="1" hangingPunct="1">
              <a:buFont typeface="Arial"/>
              <a:buChar char="•"/>
              <a:defRPr/>
            </a:pPr>
            <a:endParaRPr lang="en-US" sz="1800" dirty="0">
              <a:solidFill>
                <a:prstClr val="black"/>
              </a:solidFill>
            </a:endParaRPr>
          </a:p>
          <a:p>
            <a:pPr lvl="1" indent="0" eaLnBrk="1" hangingPunct="1">
              <a:defRPr/>
            </a:pPr>
            <a:endParaRPr lang="en-US" sz="1800" dirty="0"/>
          </a:p>
        </p:txBody>
      </p:sp>
      <p:graphicFrame>
        <p:nvGraphicFramePr>
          <p:cNvPr id="146434" name="Object 7"/>
          <p:cNvGraphicFramePr>
            <a:graphicFrameLocks noChangeAspect="1"/>
          </p:cNvGraphicFramePr>
          <p:nvPr/>
        </p:nvGraphicFramePr>
        <p:xfrm>
          <a:off x="1524000" y="2133600"/>
          <a:ext cx="9398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8200" imgH="241300" progId="Equation.DSMT4">
                  <p:embed/>
                </p:oleObj>
              </mc:Choice>
              <mc:Fallback>
                <p:oleObj name="Equation" r:id="rId3" imgW="8382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133600"/>
                        <a:ext cx="9398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 err="1">
                <a:solidFill>
                  <a:sysClr val="window" lastClr="FFFFFF"/>
                </a:solidFill>
                <a:cs typeface="Arial" charset="0"/>
              </a:rPr>
              <a:t>Lossy</a:t>
            </a: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 Line Parameters: Dielectric Losses</a:t>
            </a:r>
            <a:endParaRPr lang="en-US" sz="3200" i="1" kern="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124200" y="2133600"/>
            <a:ext cx="2514600" cy="554038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Associated with the losses of the dielectric</a:t>
            </a:r>
            <a:br>
              <a:rPr lang="en-US" sz="1600" dirty="0">
                <a:solidFill>
                  <a:srgbClr val="FF0000"/>
                </a:solidFill>
                <a:latin typeface="+mj-lt"/>
              </a:rPr>
            </a:br>
            <a:r>
              <a:rPr lang="en-US" sz="4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2097088" y="2133600"/>
            <a:ext cx="381000" cy="30480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Arrow Connector 4"/>
          <p:cNvCxnSpPr>
            <a:stCxn id="11" idx="1"/>
          </p:cNvCxnSpPr>
          <p:nvPr/>
        </p:nvCxnSpPr>
        <p:spPr>
          <a:xfrm flipH="1" flipV="1">
            <a:off x="2514600" y="2362200"/>
            <a:ext cx="609600" cy="476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447800" y="3657600"/>
          <a:ext cx="85566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2000" imgH="469900" progId="Equation.3">
                  <p:embed/>
                </p:oleObj>
              </mc:Choice>
              <mc:Fallback>
                <p:oleObj name="Equation" r:id="rId5" imgW="762000" imgH="4699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85566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1371600" y="4724400"/>
          <a:ext cx="14112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57300" imgH="304800" progId="Equation.DSMT4">
                  <p:embed/>
                </p:oleObj>
              </mc:Choice>
              <mc:Fallback>
                <p:oleObj name="Equation" r:id="rId7" imgW="1257300" imgH="304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724400"/>
                        <a:ext cx="141128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914400" y="5867400"/>
          <a:ext cx="23685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08200" imgH="292100" progId="Equation.3">
                  <p:embed/>
                </p:oleObj>
              </mc:Choice>
              <mc:Fallback>
                <p:oleObj name="Equation" r:id="rId9" imgW="2108200" imgH="292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67400"/>
                        <a:ext cx="2368550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819400" y="6248400"/>
            <a:ext cx="4191000" cy="492125"/>
          </a:xfrm>
          <a:prstGeom prst="rect">
            <a:avLst/>
          </a:prstGeom>
          <a:solidFill>
            <a:srgbClr val="FFFF99"/>
          </a:solidFill>
          <a:ln w="28575">
            <a:solidFill>
              <a:srgbClr val="FF0066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 bIns="0">
            <a:spAutoFit/>
          </a:bodyPr>
          <a:lstStyle>
            <a:lvl1pPr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folHlink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For typical dielectrics, the </a:t>
            </a:r>
            <a:r>
              <a:rPr lang="en-US" sz="1600" dirty="0" err="1">
                <a:solidFill>
                  <a:srgbClr val="FF0000"/>
                </a:solidFill>
                <a:latin typeface="+mj-lt"/>
              </a:rPr>
              <a:t>ohmic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 conductivity can be neglected.</a:t>
            </a:r>
            <a:r>
              <a:rPr lang="en-US" sz="400" dirty="0"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6705600" y="6296025"/>
          <a:ext cx="2508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9700" imgH="127000" progId="Equation.DSMT4">
                  <p:embed/>
                </p:oleObj>
              </mc:Choice>
              <mc:Fallback>
                <p:oleObj name="Equation" r:id="rId11" imgW="139700" imgH="1270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6296025"/>
                        <a:ext cx="250825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6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6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16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C3270-0C31-F612-8DCE-3ABEDE56A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053F6B43-8927-3220-29FC-8C86A654D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6100" indent="-546100" eaLnBrk="1" hangingPunct="1">
              <a:buNone/>
            </a:pPr>
            <a:r>
              <a:rPr lang="en-US" sz="2400" dirty="0"/>
              <a:t>[1] 	C.R. Paul, Introduction to Electromagnetic Compatibility, Second Edition, Wiley, 2006.</a:t>
            </a:r>
          </a:p>
          <a:p>
            <a:pPr marL="546100" indent="-546100" eaLnBrk="1" hangingPunct="1">
              <a:buNone/>
            </a:pPr>
            <a:r>
              <a:rPr lang="en-US" sz="2400" dirty="0"/>
              <a:t>[2]	F.M. </a:t>
            </a:r>
            <a:r>
              <a:rPr lang="en-US" sz="2400" dirty="0" err="1"/>
              <a:t>Tesche</a:t>
            </a:r>
            <a:r>
              <a:rPr lang="en-US" sz="2400" dirty="0"/>
              <a:t>, M. </a:t>
            </a:r>
            <a:r>
              <a:rPr lang="en-US" sz="2400" dirty="0" err="1"/>
              <a:t>Ianoz</a:t>
            </a:r>
            <a:r>
              <a:rPr lang="en-US" sz="2400" dirty="0"/>
              <a:t>, T. </a:t>
            </a:r>
            <a:r>
              <a:rPr lang="en-US" sz="2400" dirty="0" err="1"/>
              <a:t>Karlsson</a:t>
            </a:r>
            <a:r>
              <a:rPr lang="en-US" sz="2400" dirty="0"/>
              <a:t>, </a:t>
            </a:r>
            <a:r>
              <a:rPr lang="en-US" sz="2400" dirty="0" err="1"/>
              <a:t>Emc</a:t>
            </a:r>
            <a:r>
              <a:rPr lang="en-US" sz="2400" dirty="0"/>
              <a:t> Analysis Methods and Computational Models, Wiley, 1997.</a:t>
            </a:r>
          </a:p>
          <a:p>
            <a:pPr marL="546100" indent="-546100" eaLnBrk="1" hangingPunct="1">
              <a:buNone/>
            </a:pPr>
            <a:r>
              <a:rPr lang="en-US" sz="2400" dirty="0"/>
              <a:t>[3] 	C.R. Paul,  Transmission Lines in Digital and Analog Electronic Systems, Wiley, 2010.</a:t>
            </a:r>
          </a:p>
          <a:p>
            <a:pPr marL="546100" indent="-546100" eaLnBrk="1" hangingPunct="1">
              <a:buNone/>
            </a:pPr>
            <a:r>
              <a:rPr lang="en-US" sz="2400"/>
              <a:t>[4]</a:t>
            </a:r>
            <a:r>
              <a:rPr lang="en-US" sz="2400" dirty="0"/>
              <a:t>	F. </a:t>
            </a:r>
            <a:r>
              <a:rPr lang="en-US" sz="2400" dirty="0" err="1"/>
              <a:t>Rachidi</a:t>
            </a:r>
            <a:r>
              <a:rPr lang="en-US" sz="2400" dirty="0"/>
              <a:t>, A Review of Field-to-Transmission Line Coupling Models with Special Emphasis to Lightning-Induced Voltages, IEEE Transactions  on Electromagnetic Compatibility, Vol. 54, No. 4, pp. 898 - 911, 2012.</a:t>
            </a:r>
          </a:p>
          <a:p>
            <a:pPr lvl="1"/>
            <a:endParaRPr lang="en-US" sz="20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93C9F6-E2CC-0805-CC7D-ADD5D63DE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References and Further Reading</a:t>
            </a:r>
          </a:p>
        </p:txBody>
      </p:sp>
    </p:spTree>
    <p:extLst>
      <p:ext uri="{BB962C8B-B14F-4D97-AF65-F5344CB8AC3E}">
        <p14:creationId xmlns:p14="http://schemas.microsoft.com/office/powerpoint/2010/main" val="17541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Crosstalk in Three-Conductor Transmission Line</a:t>
            </a:r>
          </a:p>
        </p:txBody>
      </p:sp>
      <p:pic>
        <p:nvPicPr>
          <p:cNvPr id="1024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7400" y="5791200"/>
            <a:ext cx="5065713" cy="40005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</a:rPr>
              <a:t>We do not consider any external EM excitation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Crosstalk in Three-Conductor Transmission Line</a:t>
            </a:r>
          </a:p>
        </p:txBody>
      </p:sp>
      <p:pic>
        <p:nvPicPr>
          <p:cNvPr id="10342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4114800"/>
            <a:ext cx="901700" cy="6461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Source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Voltage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679450" y="3429000"/>
            <a:ext cx="311150" cy="6858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200" y="1524000"/>
            <a:ext cx="1179513" cy="6461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Source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Resistance</a:t>
            </a: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1255713" y="1676400"/>
            <a:ext cx="573087" cy="17145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772400" y="3733800"/>
            <a:ext cx="1179513" cy="6461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Load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Resistance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7696200" y="3276600"/>
            <a:ext cx="666750" cy="4572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Crosstalk in Three-Conductor Transmission Line</a:t>
            </a:r>
          </a:p>
        </p:txBody>
      </p:sp>
      <p:pic>
        <p:nvPicPr>
          <p:cNvPr id="10445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8800" y="1143000"/>
            <a:ext cx="1171575" cy="6461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Generator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Conductor</a:t>
            </a: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4724400" y="1466850"/>
            <a:ext cx="914400" cy="43815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Crosstalk in Three-Conductor Transmission Line</a:t>
            </a:r>
          </a:p>
        </p:txBody>
      </p:sp>
      <p:pic>
        <p:nvPicPr>
          <p:cNvPr id="1054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5075" y="5334000"/>
            <a:ext cx="1038225" cy="6461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Receptor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Circuit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H="1" flipV="1">
            <a:off x="4419600" y="3352800"/>
            <a:ext cx="2414588" cy="19812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Crosstalk in Three-Conductor Transmission Line</a:t>
            </a:r>
          </a:p>
        </p:txBody>
      </p:sp>
      <p:pic>
        <p:nvPicPr>
          <p:cNvPr id="1064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03300" y="4876800"/>
            <a:ext cx="1181100" cy="6461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Near-End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Resistance</a:t>
            </a:r>
          </a:p>
        </p:txBody>
      </p:sp>
      <p:cxnSp>
        <p:nvCxnSpPr>
          <p:cNvPr id="8" name="Straight Arrow Connector 7"/>
          <p:cNvCxnSpPr>
            <a:stCxn id="7" idx="0"/>
          </p:cNvCxnSpPr>
          <p:nvPr/>
        </p:nvCxnSpPr>
        <p:spPr>
          <a:xfrm flipV="1">
            <a:off x="1593850" y="3810000"/>
            <a:ext cx="311150" cy="10668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5334000"/>
            <a:ext cx="1179513" cy="6461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Far-End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Resistance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>
          <a:xfrm flipH="1" flipV="1">
            <a:off x="6400800" y="3810000"/>
            <a:ext cx="895350" cy="15240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Crosstalk in Three-Conductor Transmission Line</a:t>
            </a:r>
          </a:p>
        </p:txBody>
      </p:sp>
      <p:pic>
        <p:nvPicPr>
          <p:cNvPr id="1075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2390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2925" y="5562600"/>
            <a:ext cx="1171575" cy="646113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Reference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Conductor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495800" y="4191000"/>
            <a:ext cx="457200" cy="13716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sysClr val="window" lastClr="FFFFFF"/>
                </a:solidFill>
                <a:cs typeface="Arial" charset="0"/>
              </a:rPr>
              <a:t>Cross Section of Typical Three-Conductor Transmission Lines Composed of </a:t>
            </a:r>
            <a:r>
              <a:rPr lang="en-US" sz="3200" i="1" kern="0" dirty="0">
                <a:solidFill>
                  <a:srgbClr val="FF0000"/>
                </a:solidFill>
                <a:cs typeface="Arial" charset="0"/>
              </a:rPr>
              <a:t>Wires</a:t>
            </a:r>
          </a:p>
        </p:txBody>
      </p:sp>
      <p:pic>
        <p:nvPicPr>
          <p:cNvPr id="1085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834063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343400" y="1219200"/>
            <a:ext cx="2971800" cy="2514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0" y="3810000"/>
            <a:ext cx="29718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7563" y="3962400"/>
            <a:ext cx="1060450" cy="58420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Reference</a:t>
            </a:r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Conductor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62075" y="3352800"/>
            <a:ext cx="771525" cy="6096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91300" y="4191000"/>
            <a:ext cx="2009775" cy="58420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Reference Conductor: </a:t>
            </a:r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Ground Plane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248400" y="3200400"/>
            <a:ext cx="1362075" cy="9906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38900" y="6019800"/>
            <a:ext cx="2009775" cy="584200"/>
          </a:xfrm>
          <a:prstGeom prst="rect">
            <a:avLst/>
          </a:prstGeom>
          <a:solidFill>
            <a:srgbClr val="FFF67F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Reference Conductor:</a:t>
            </a:r>
          </a:p>
          <a:p>
            <a:pPr algn="ctr">
              <a:defRPr/>
            </a:pPr>
            <a:r>
              <a:rPr lang="en-US" sz="1600" dirty="0">
                <a:solidFill>
                  <a:srgbClr val="FF0000"/>
                </a:solidFill>
              </a:rPr>
              <a:t>Overall Shield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 flipV="1">
            <a:off x="4876800" y="5943600"/>
            <a:ext cx="1562100" cy="368300"/>
          </a:xfrm>
          <a:prstGeom prst="straightConnector1">
            <a:avLst/>
          </a:prstGeom>
          <a:ln w="952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  <p:bldP spid="13" grpId="0" animBg="1"/>
      <p:bldP spid="13" grpId="1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4557</TotalTime>
  <Words>835</Words>
  <Application>Microsoft Macintosh PowerPoint</Application>
  <PresentationFormat>On-screen Show (4:3)</PresentationFormat>
  <Paragraphs>222</Paragraphs>
  <Slides>29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ATG Productions,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D Scott-Olson</dc:creator>
  <cp:lastModifiedBy>Farhad Rachidi</cp:lastModifiedBy>
  <cp:revision>220</cp:revision>
  <dcterms:created xsi:type="dcterms:W3CDTF">2011-08-09T19:19:42Z</dcterms:created>
  <dcterms:modified xsi:type="dcterms:W3CDTF">2025-02-05T14:21:33Z</dcterms:modified>
</cp:coreProperties>
</file>